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02" r:id="rId2"/>
    <p:sldId id="256" r:id="rId3"/>
    <p:sldId id="261" r:id="rId4"/>
    <p:sldId id="341" r:id="rId5"/>
    <p:sldId id="342" r:id="rId6"/>
    <p:sldId id="344" r:id="rId7"/>
    <p:sldId id="382" r:id="rId8"/>
    <p:sldId id="348" r:id="rId9"/>
    <p:sldId id="350" r:id="rId10"/>
    <p:sldId id="351" r:id="rId11"/>
    <p:sldId id="352" r:id="rId12"/>
    <p:sldId id="383" r:id="rId13"/>
    <p:sldId id="353" r:id="rId14"/>
    <p:sldId id="354" r:id="rId15"/>
    <p:sldId id="384" r:id="rId16"/>
    <p:sldId id="355" r:id="rId17"/>
    <p:sldId id="356" r:id="rId18"/>
    <p:sldId id="357" r:id="rId19"/>
    <p:sldId id="325" r:id="rId20"/>
    <p:sldId id="358" r:id="rId21"/>
    <p:sldId id="282" r:id="rId22"/>
    <p:sldId id="361" r:id="rId23"/>
    <p:sldId id="363" r:id="rId24"/>
    <p:sldId id="364" r:id="rId25"/>
    <p:sldId id="365" r:id="rId26"/>
    <p:sldId id="366" r:id="rId27"/>
    <p:sldId id="367" r:id="rId28"/>
    <p:sldId id="369" r:id="rId29"/>
    <p:sldId id="370" r:id="rId30"/>
    <p:sldId id="372" r:id="rId31"/>
    <p:sldId id="373" r:id="rId32"/>
    <p:sldId id="374" r:id="rId33"/>
    <p:sldId id="396" r:id="rId34"/>
    <p:sldId id="375" r:id="rId35"/>
    <p:sldId id="334" r:id="rId36"/>
    <p:sldId id="398" r:id="rId37"/>
    <p:sldId id="390" r:id="rId38"/>
    <p:sldId id="399" r:id="rId39"/>
    <p:sldId id="395" r:id="rId40"/>
    <p:sldId id="400" r:id="rId41"/>
    <p:sldId id="401" r:id="rId42"/>
    <p:sldId id="326" r:id="rId43"/>
    <p:sldId id="322" r:id="rId44"/>
    <p:sldId id="323" r:id="rId45"/>
    <p:sldId id="324" r:id="rId4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837A"/>
    <a:srgbClr val="F4560D"/>
    <a:srgbClr val="ACD58A"/>
    <a:srgbClr val="66C560"/>
    <a:srgbClr val="D9E3C1"/>
    <a:srgbClr val="129F4B"/>
    <a:srgbClr val="422C16"/>
    <a:srgbClr val="0C78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3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00D908-9339-4A5C-AF55-846E0209C92B}" type="datetimeFigureOut">
              <a:rPr lang="en-US" altLang="zh-TW"/>
              <a:pPr>
                <a:defRPr/>
              </a:pPr>
              <a:t>12/21/2016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8AAC69-C5C5-44DB-9609-66A5693B68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B77D29-4C9D-4EAD-8F0D-EF24E5394666}" type="datetimeFigureOut">
              <a:rPr lang="en-US" altLang="zh-TW"/>
              <a:pPr>
                <a:defRPr/>
              </a:pPr>
              <a:t>12/21/2016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B39A47-D7B1-4875-BDD4-5982F9E75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58E78A-D986-4F0F-9F06-82DA3E801640}" type="slidenum">
              <a:rPr lang="en-US" altLang="zh-TW"/>
              <a:pPr/>
              <a:t>43</a:t>
            </a:fld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920038" y="6642100"/>
            <a:ext cx="1223962" cy="215900"/>
          </a:xfrm>
          <a:prstGeom prst="rect">
            <a:avLst/>
          </a:prstGeom>
          <a:solidFill>
            <a:srgbClr val="D9E3C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C7C3A-8B29-4811-AEDE-76E033CCC13F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16139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8638-6F47-448A-AA94-A155AEE4D744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1965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4E4E-9076-4542-B181-C4D59B3DC1EE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31441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17D4-78F3-4552-A084-DCF681CCF7B6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341323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 userDrawn="1"/>
        </p:nvSpPr>
        <p:spPr bwMode="auto">
          <a:xfrm>
            <a:off x="15875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zh-TW" altLang="en-US" sz="5400" kern="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6300788" y="2205038"/>
            <a:ext cx="1725612" cy="2593975"/>
          </a:xfrm>
          <a:custGeom>
            <a:avLst/>
            <a:gdLst>
              <a:gd name="T0" fmla="*/ 2147483646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0 w 10000"/>
              <a:gd name="T7" fmla="*/ 2147483646 h 10000"/>
              <a:gd name="T8" fmla="*/ 0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57"/>
                </a:lnTo>
                <a:lnTo>
                  <a:pt x="8761" y="9357"/>
                </a:lnTo>
                <a:lnTo>
                  <a:pt x="8761" y="0"/>
                </a:lnTo>
                <a:close/>
              </a:path>
            </a:pathLst>
          </a:custGeom>
          <a:solidFill>
            <a:srgbClr val="129F4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9"/>
          <p:cNvSpPr>
            <a:spLocks/>
          </p:cNvSpPr>
          <p:nvPr userDrawn="1"/>
        </p:nvSpPr>
        <p:spPr bwMode="auto">
          <a:xfrm flipH="1" flipV="1">
            <a:off x="1403350" y="1268413"/>
            <a:ext cx="1725613" cy="2881312"/>
          </a:xfrm>
          <a:custGeom>
            <a:avLst/>
            <a:gdLst>
              <a:gd name="T0" fmla="*/ 2147483646 w 10001"/>
              <a:gd name="T1" fmla="*/ 0 h 10000"/>
              <a:gd name="T2" fmla="*/ 2147483646 w 10001"/>
              <a:gd name="T3" fmla="*/ 0 h 10000"/>
              <a:gd name="T4" fmla="*/ 2147483646 w 10001"/>
              <a:gd name="T5" fmla="*/ 2147483646 h 10000"/>
              <a:gd name="T6" fmla="*/ 5150440 w 10001"/>
              <a:gd name="T7" fmla="*/ 2147483646 h 10000"/>
              <a:gd name="T8" fmla="*/ 5150440 w 10001"/>
              <a:gd name="T9" fmla="*/ 2147483646 h 10000"/>
              <a:gd name="T10" fmla="*/ 2147483646 w 10001"/>
              <a:gd name="T11" fmla="*/ 2147483646 h 10000"/>
              <a:gd name="T12" fmla="*/ 2147483646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8762" y="0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2" y="9766"/>
                  <a:pt x="4" y="9586"/>
                  <a:pt x="1" y="9352"/>
                </a:cubicBezTo>
                <a:lnTo>
                  <a:pt x="8762" y="9346"/>
                </a:lnTo>
                <a:lnTo>
                  <a:pt x="8762" y="0"/>
                </a:lnTo>
                <a:close/>
              </a:path>
            </a:pathLst>
          </a:custGeom>
          <a:solidFill>
            <a:srgbClr val="129F4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756046-9D52-4D99-BEB3-28E6AFFFB8C0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7022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E1E8-3F8A-465D-A78E-FCB358C9B8C6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27013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98E67-3745-4B1D-9E5F-B66AD2951554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13822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19F0-DC8B-4344-8384-8314A918DAF1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29013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230F-C2B6-4360-B56B-D862EF96612A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290251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00D9-112D-4D12-8FCF-1DFB2DD36EF6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377732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D874-7577-4FC2-B839-01D424666C5D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="" xmlns:p14="http://schemas.microsoft.com/office/powerpoint/2010/main" val="40786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2E4AB70-A29E-49D7-B496-58B0D58A4E01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7920038" y="6642100"/>
            <a:ext cx="1223962" cy="215900"/>
          </a:xfrm>
          <a:prstGeom prst="rect">
            <a:avLst/>
          </a:prstGeom>
          <a:solidFill>
            <a:srgbClr val="D9E3C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18</a:t>
            </a:r>
            <a:r>
              <a:rPr lang="zh-TW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世纪</a:t>
            </a:r>
            <a:endParaRPr lang="en-US" altLang="zh-TW" sz="48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理念主义下的法治国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BF2F464-A91E-4D2F-96B1-6BD182253673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现代化的工具</a:t>
            </a:r>
            <a:r>
              <a:rPr lang="en-US" altLang="zh-TW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-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法律移植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3B86AE3-8E32-47CE-A77F-3B2B9CEC042E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68E6B68-C69E-43D2-8965-60A01A040127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/>
        </p:nvSpPr>
        <p:spPr bwMode="auto">
          <a:xfrm>
            <a:off x="457200" y="260350"/>
            <a:ext cx="8229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民法典的跨国积累和范式转移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/>
        </p:nvSpPr>
        <p:spPr bwMode="auto">
          <a:xfrm>
            <a:off x="539750" y="1268413"/>
            <a:ext cx="80851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50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法国民法（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1804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）→奥地利民法（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1811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）→荷兰民法（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1838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）→意大利民法（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1865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）→葡萄牙民法（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1867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）→瑞士债务法（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1881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）→西班牙民法（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1889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）→日本民法（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1890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）→德国民法（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1896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）→日本民法（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1898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）→瑞士民法（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1911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）→巴西民法（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1916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）→苏联民法（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1922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）→土耳其民法（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1926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）→中国民法（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1930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）→意大利民法（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1942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）→埃及民法（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1949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）→苏联民法（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1964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）→荷兰民法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(1992) →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俄罗斯民法（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1994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）→德国新债法（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2002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）→巴西民法（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2003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）→以色列民法（</a:t>
            </a:r>
            <a:r>
              <a:rPr lang="en-US" altLang="zh-TW" sz="2400" dirty="0">
                <a:latin typeface="Calibri" panose="020F0502020204030204" pitchFamily="34" charset="0"/>
                <a:ea typeface="標楷體" panose="03000509000000000000" pitchFamily="65" charset="-120"/>
              </a:rPr>
              <a:t>2004</a:t>
            </a:r>
            <a:r>
              <a:rPr lang="zh-TW" altLang="en-US" sz="2400" dirty="0">
                <a:latin typeface="Calibri" panose="020F0502020204030204" pitchFamily="34" charset="0"/>
                <a:ea typeface="標楷體" panose="03000509000000000000" pitchFamily="65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萨维尼「发现」了</a:t>
            </a:r>
            <a:endParaRPr lang="en-US" altLang="zh-TW" sz="48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物权行为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52919A8-D6B0-4902-B2A5-B1202F164FCD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法官造法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-</a:t>
            </a:r>
          </a:p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另一套知识体系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F0D652B-7499-418D-AD92-8746F2157042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案例汇览和重述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5CE9422-427D-4751-BCF5-B2EB53F34C16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边沁对普通法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的唾弃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B8BCD1A-B876-4ED3-9EA8-B96BBC1A3B9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美国的法唯实主义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72A279B-2CC0-4138-9E48-0E9340C0C7E2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17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德国留学生的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文化震惊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D26CFC-325A-402F-962F-8FEA2DD016EA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611188" y="447675"/>
            <a:ext cx="8229600" cy="7661275"/>
          </a:xfrm>
        </p:spPr>
        <p:txBody>
          <a:bodyPr/>
          <a:lstStyle/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指导理念：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法治国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法治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国家图像：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理性国家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有限政府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思考方式：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体系取向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个案取向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司法功能：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定分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止争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主要法源：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制定法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案例法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法律理性：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形式主义（逻辑）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唯实主义（经验）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法官角色：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法官仅为法律之口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法律见于法官之口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基本论证：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法条演绎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案例归纳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模式维护：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学院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法院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法学教育：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法学院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法科大学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法官养成：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科举法官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红尘法官 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审判体系：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多元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一元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违宪审查：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集中 </a:t>
            </a:r>
            <a:r>
              <a:rPr lang="en-US" altLang="zh-CN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分散 </a:t>
            </a:r>
            <a:endParaRPr lang="en-US" altLang="zh-CN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刑事诉讼：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犯罪控制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正当程序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司法行政：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垂直管理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水平协调 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裁判风格：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蜜蜂法官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vs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蝎子法官</a:t>
            </a:r>
            <a:endParaRPr lang="zh-TW" altLang="en-US" sz="2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endParaRPr lang="zh-TW" altLang="en-US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1B369CA-1CEC-4CD6-9320-146659923936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00338" y="908050"/>
            <a:ext cx="6264275" cy="6477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" charset="-122"/>
              </a:rPr>
              <a:t>法律作为一门学问</a:t>
            </a:r>
          </a:p>
        </p:txBody>
      </p:sp>
      <p:sp>
        <p:nvSpPr>
          <p:cNvPr id="6147" name="文字方塊 1"/>
          <p:cNvSpPr txBox="1">
            <a:spLocks noChangeArrowheads="1"/>
          </p:cNvSpPr>
          <p:nvPr/>
        </p:nvSpPr>
        <p:spPr bwMode="auto">
          <a:xfrm>
            <a:off x="900113" y="5589588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台湾  政治大学讲座教授  苏永钦</a:t>
            </a:r>
            <a:b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</a:br>
            <a:r>
              <a:rPr lang="zh-TW" altLang="en-US" sz="2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浙江大学光華法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学院 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2016.12.21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法文化的汇流</a:t>
            </a:r>
            <a:endParaRPr lang="en-US" altLang="zh-TW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还是耦合</a:t>
            </a:r>
            <a:r>
              <a:rPr lang="en-US" altLang="zh-TW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?</a:t>
            </a:r>
            <a:endParaRPr lang="zh-TW" altLang="en-US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C7F96C4-93FC-4A19-9405-F1F2C31AF966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差异不在法源，而在方法定位</a:t>
            </a:r>
          </a:p>
        </p:txBody>
      </p:sp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</p:nvPr>
        </p:nvGraphicFramePr>
        <p:xfrm>
          <a:off x="1042988" y="1773238"/>
          <a:ext cx="7067550" cy="2592386"/>
        </p:xfrm>
        <a:graphic>
          <a:graphicData uri="http://schemas.openxmlformats.org/drawingml/2006/table">
            <a:tbl>
              <a:tblPr/>
              <a:tblGrid>
                <a:gridCol w="2355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5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5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                    法源</a:t>
                      </a: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法系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法条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案例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英美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材料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适用规范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大陆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适用规范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Calibri" panose="020F0502020204030204" pitchFamily="34" charset="0"/>
                        </a:rPr>
                        <a:t>材料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5621" name="Straight Connector 3"/>
          <p:cNvCxnSpPr>
            <a:cxnSpLocks noChangeShapeType="1"/>
          </p:cNvCxnSpPr>
          <p:nvPr/>
        </p:nvCxnSpPr>
        <p:spPr bwMode="auto">
          <a:xfrm>
            <a:off x="1042988" y="1773238"/>
            <a:ext cx="23764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BF614B2-7D32-4B6F-A54E-A0C82DED7459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接枝多于移植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C137EF9-6012-43F9-BE08-BB95EC36A6B7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22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法教义学的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结构缺陷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57F8BA-80BA-4F61-85A1-5E02A93374B4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法律背景论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1AE5F7E-AB9A-4D97-B923-C178FAA6F9B8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24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混合法系</a:t>
            </a:r>
            <a:r>
              <a:rPr lang="en-US" altLang="zh-TW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?</a:t>
            </a:r>
            <a:endParaRPr lang="zh-TW" altLang="en-US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4F1C28A-7093-45E4-AF7F-AFAD509B6591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25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欧洲的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新法律文化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B095302-B594-42A2-8EF9-A489CC94570A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26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两岸法学的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相同困境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6C90D40-BDF8-4F82-AB62-636EF173B1E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第三手到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第二手注释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2F36867-72AB-44D9-A7AD-A0E69AD1BE9E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法治范式的堆迭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648B00D-0CF1-49CB-8BFE-7EFABEB9C011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大纲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590550" y="14843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深层焦虑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法教义学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法与</a:t>
            </a:r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…</a:t>
            </a:r>
          </a:p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互动耦合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两岸法学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>
              <a:defRPr/>
            </a:pPr>
            <a:r>
              <a:rPr lang="zh-TW" altLang="en-US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把心拿来</a:t>
            </a:r>
          </a:p>
        </p:txBody>
      </p:sp>
      <p:sp>
        <p:nvSpPr>
          <p:cNvPr id="30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E1C2B69-6E9D-4691-A795-E670C3307F29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开始问自己的问题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4E33B21-AB66-4ECA-80C8-75C7C6D12AC9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体系本身的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自我修正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B249C20-FC5F-4CA8-9D31-186922C2D23B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介面规范的研究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07B3292-8209-4374-95CA-425899F90BE1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CN" altLang="en-US" sz="540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全观的法律人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07B3292-8209-4374-95CA-425899F90BE1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3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从注释穿堂入室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1AB65C7-645A-4F27-92B5-DC222FC1BD4A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69F08FD-EAE1-43B6-B498-490CB814B28D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552575" y="968375"/>
            <a:ext cx="1666875" cy="238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法社会学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法政治学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法经济学</a:t>
            </a:r>
            <a:endParaRPr lang="en-US" altLang="zh-TW" sz="2000" b="1" dirty="0">
              <a:solidFill>
                <a:srgbClr val="00206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法心理学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法人类学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141788" y="968375"/>
            <a:ext cx="1812925" cy="238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立法学</a:t>
            </a:r>
            <a:endParaRPr lang="en-US" altLang="zh-TW" sz="2000" b="1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比较法学</a:t>
            </a:r>
            <a:endParaRPr lang="en-US" altLang="zh-TW" sz="2000" b="1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法语言学</a:t>
            </a:r>
            <a:endParaRPr lang="en-US" altLang="zh-TW" sz="2000" b="1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法信息学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法事实研究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法经济分析</a:t>
            </a: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6877050" y="968375"/>
            <a:ext cx="1809750" cy="2389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法释义学</a:t>
            </a:r>
            <a:endParaRPr lang="en-US" altLang="zh-TW" sz="2000" b="1" dirty="0">
              <a:solidFill>
                <a:srgbClr val="0D0D0D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法律史学</a:t>
            </a:r>
            <a:endParaRPr lang="en-US" altLang="zh-TW" sz="2000" b="1" dirty="0">
              <a:solidFill>
                <a:srgbClr val="0D0D0D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法律哲学</a:t>
            </a:r>
            <a:endParaRPr lang="en-US" altLang="zh-TW" sz="2000" b="1" dirty="0">
              <a:solidFill>
                <a:srgbClr val="0D0D0D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解释方法论</a:t>
            </a:r>
          </a:p>
        </p:txBody>
      </p:sp>
      <p:sp>
        <p:nvSpPr>
          <p:cNvPr id="40966" name="Rectangle 10"/>
          <p:cNvSpPr>
            <a:spLocks noGrp="1" noChangeArrowheads="1"/>
          </p:cNvSpPr>
          <p:nvPr/>
        </p:nvSpPr>
        <p:spPr bwMode="auto">
          <a:xfrm>
            <a:off x="1187450" y="620713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 </a:t>
            </a:r>
            <a:endParaRPr lang="zh-TW" altLang="zh-TW" sz="4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40967" name="文字方塊 9"/>
          <p:cNvSpPr txBox="1">
            <a:spLocks noChangeArrowheads="1"/>
          </p:cNvSpPr>
          <p:nvPr/>
        </p:nvSpPr>
        <p:spPr bwMode="auto">
          <a:xfrm>
            <a:off x="6877050" y="3716338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主权国家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规范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技艺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人文</a:t>
            </a:r>
          </a:p>
        </p:txBody>
      </p:sp>
      <p:sp>
        <p:nvSpPr>
          <p:cNvPr id="40968" name="文字方塊 10"/>
          <p:cNvSpPr txBox="1">
            <a:spLocks noChangeArrowheads="1"/>
          </p:cNvSpPr>
          <p:nvPr/>
        </p:nvSpPr>
        <p:spPr bwMode="auto">
          <a:xfrm>
            <a:off x="1552575" y="3717925"/>
            <a:ext cx="14398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人类社会 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事实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科学</a:t>
            </a:r>
          </a:p>
        </p:txBody>
      </p:sp>
      <p:sp>
        <p:nvSpPr>
          <p:cNvPr id="40969" name="文字方塊 19"/>
          <p:cNvSpPr txBox="1">
            <a:spLocks noChangeArrowheads="1"/>
          </p:cNvSpPr>
          <p:nvPr/>
        </p:nvSpPr>
        <p:spPr bwMode="auto">
          <a:xfrm>
            <a:off x="4141788" y="3716338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主权国家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人类社会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规范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事实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技艺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</a:rPr>
              <a:t>/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</a:rPr>
              <a:t>应用科学</a:t>
            </a:r>
          </a:p>
        </p:txBody>
      </p:sp>
      <p:cxnSp>
        <p:nvCxnSpPr>
          <p:cNvPr id="40970" name="直線接點 17"/>
          <p:cNvCxnSpPr>
            <a:cxnSpLocks noChangeShapeType="1"/>
            <a:stCxn id="40963" idx="3"/>
            <a:endCxn id="40964" idx="1"/>
          </p:cNvCxnSpPr>
          <p:nvPr/>
        </p:nvCxnSpPr>
        <p:spPr bwMode="auto">
          <a:xfrm>
            <a:off x="3219450" y="2162175"/>
            <a:ext cx="922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1" name="直線接點 19"/>
          <p:cNvCxnSpPr>
            <a:cxnSpLocks noChangeShapeType="1"/>
            <a:stCxn id="40964" idx="3"/>
            <a:endCxn id="40965" idx="1"/>
          </p:cNvCxnSpPr>
          <p:nvPr/>
        </p:nvCxnSpPr>
        <p:spPr bwMode="auto">
          <a:xfrm flipV="1">
            <a:off x="5954713" y="2162175"/>
            <a:ext cx="922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從法理性走向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法科學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1AB65C7-645A-4F27-92B5-DC222FC1BD4A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5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30571" y="1124744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大陆可以善用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的优势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069BF88-8E59-4EA5-8702-653DB0290C55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2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30571" y="1124744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鼓励自主形成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  <a:cs typeface="Kaiti TC" charset="-120"/>
            </a:endParaRPr>
          </a:p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的多元分工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069BF88-8E59-4EA5-8702-653DB0290C55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38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8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07504" y="1196752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珍惜两岸四地</a:t>
            </a:r>
            <a:endParaRPr lang="en-US" altLang="zh-TW" sz="54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的多元法文化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B39292-D087-42A1-BDC3-7850BC0C95F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39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5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1268413"/>
            <a:ext cx="9144000" cy="3530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6000" kern="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职涯规划</a:t>
            </a: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55491A5-9B4D-4D99-94FE-81473A5D9BE0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07504" y="1196752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把心拿来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B39292-D087-42A1-BDC3-7850BC0C95F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40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0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07504" y="1196752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入世的法学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3B39292-D087-42A1-BDC3-7850BC0C95F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41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1187450" y="1916113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4000" dirty="0">
                <a:latin typeface="Monotype Corsiva" pitchFamily="66" charset="0"/>
                <a:ea typeface="新細明體" pitchFamily="18" charset="-120"/>
              </a:rPr>
              <a:t>Injustice anywhere is a threat to justice everywhere.</a:t>
            </a:r>
          </a:p>
          <a:p>
            <a:pPr marL="0" indent="0">
              <a:buFontTx/>
              <a:buNone/>
              <a:defRPr/>
            </a:pPr>
            <a:r>
              <a:rPr lang="en-US" altLang="zh-TW" sz="4000" dirty="0">
                <a:latin typeface="Monotype Corsiva" pitchFamily="66" charset="0"/>
                <a:ea typeface="新細明體" pitchFamily="18" charset="-120"/>
              </a:rPr>
              <a:t>     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zh-TW" sz="3600" dirty="0">
                <a:latin typeface="Monotype Corsiva" pitchFamily="66" charset="0"/>
                <a:ea typeface="新細明體" pitchFamily="18" charset="-120"/>
              </a:rPr>
              <a:t>                                  Martin Luther King</a:t>
            </a:r>
            <a:r>
              <a:rPr lang="zh-TW" altLang="en-US" sz="3600" dirty="0">
                <a:latin typeface="Monotype Corsiva" pitchFamily="66" charset="0"/>
                <a:ea typeface="新細明體" pitchFamily="18" charset="-120"/>
              </a:rPr>
              <a:t> </a:t>
            </a:r>
            <a:r>
              <a:rPr lang="en-US" altLang="zh-TW" sz="3600">
                <a:latin typeface="Monotype Corsiva" pitchFamily="66" charset="0"/>
                <a:ea typeface="新細明體" pitchFamily="18" charset="-120"/>
              </a:rPr>
              <a:t>Jr.</a:t>
            </a:r>
            <a:endParaRPr lang="zh-TW" altLang="en-US" sz="3600" dirty="0">
              <a:latin typeface="Monotype Corsiva" pitchFamily="66" charset="0"/>
              <a:ea typeface="新細明體" pitchFamily="18" charset="-120"/>
            </a:endParaRP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5B77A68-337B-4805-94E9-5EC321111563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42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3"/>
          <p:cNvSpPr>
            <a:spLocks noGrp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第一届唐奖法治奖得主</a:t>
            </a:r>
          </a:p>
        </p:txBody>
      </p:sp>
      <p:sp>
        <p:nvSpPr>
          <p:cNvPr id="54275" name="內容版面配置區 5"/>
          <p:cNvSpPr>
            <a:spLocks noGrp="1"/>
          </p:cNvSpPr>
          <p:nvPr>
            <p:ph sz="half" idx="2"/>
          </p:nvPr>
        </p:nvSpPr>
        <p:spPr>
          <a:xfrm>
            <a:off x="4356100" y="1177925"/>
            <a:ext cx="4483100" cy="3979863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奥比．萨克思（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Albie Sachs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南非籍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1935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年出生，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17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岁开始为人权奋斗。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1966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年流亡海外，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1988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年遭受炸弹攻击，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1990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年回到南非，以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ANC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宪法委员会委员身分推动民主转型，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1994-2009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担任首届宪法法院法官，着有「断臂上的花朵」、「温柔的复仇」。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因「提升吾人对法治之理解，对普世人权及正义所作出卓越之贡献」而获奖。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zh-TW" altLang="en-US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4276" name="內容版面配置區 8" descr="media_84df745adc330ad412a45d77bd638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12875"/>
            <a:ext cx="3960812" cy="2965450"/>
          </a:xfrm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DB68432-4754-48F6-B1E7-9B3B3E88A6A0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43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第二届唐奖法治奖得主</a:t>
            </a:r>
          </a:p>
        </p:txBody>
      </p:sp>
      <p:pic>
        <p:nvPicPr>
          <p:cNvPr id="55299" name="內容版面配置區 4" descr="Louise Arbour路易絲 阿爾布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396" y="1646255"/>
            <a:ext cx="3744540" cy="2862865"/>
          </a:xfrm>
        </p:spPr>
      </p:pic>
      <p:sp>
        <p:nvSpPr>
          <p:cNvPr id="55300" name="內容版面配置區 3"/>
          <p:cNvSpPr>
            <a:spLocks noGrp="1"/>
          </p:cNvSpPr>
          <p:nvPr>
            <p:ph sz="half" idx="2"/>
          </p:nvPr>
        </p:nvSpPr>
        <p:spPr>
          <a:xfrm>
            <a:off x="4140200" y="1196975"/>
            <a:ext cx="4695825" cy="4032250"/>
          </a:xfrm>
        </p:spPr>
        <p:txBody>
          <a:bodyPr/>
          <a:lstStyle/>
          <a:p>
            <a:pPr algn="just" eaLnBrk="1" hangingPunct="1">
              <a:defRPr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路易丝．阿尔布尔（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Louise </a:t>
            </a:r>
            <a:r>
              <a:rPr lang="en-US" altLang="zh-TW" sz="2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Arbour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加拿大籍</a:t>
            </a:r>
            <a:endParaRPr lang="en-US" altLang="zh-TW" sz="2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1947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年出生，曾任安大略省最高法院法官、加拿大最高法院大法官、联合国人权事务高级专员、国际危机预防组织（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ICG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）主席兼执行长等重要职务。最重要的事迹是于担任前南斯拉夫国际战犯法庭（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ICTY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）与卢旺达国际战犯法庭（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ICTR</a:t>
            </a:r>
            <a:r>
              <a:rPr lang="zh-TW" altLang="en-US" sz="2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）首席检察官期间，协助法庭拘提逮捕重大战犯，包括尚在位的政治或军事人物，进而追诉并绳之以法。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948BFA7-7586-4C55-AF42-647D42051D2F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44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68313" y="112236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cs typeface="Kaiti TC" charset="-120"/>
              </a:rPr>
              <a:t>谢谢大家的耐心！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161FA63-D97C-4E87-9C57-BEF23A0F8770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45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与社会科学相逢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C891FD7-8CE8-4225-9755-30ADE6D72472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比神学少了点底气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A263B60-61BC-487C-9BCE-80D52DBC0EF7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我们的奖呢</a:t>
            </a:r>
            <a:r>
              <a:rPr lang="en-US" altLang="zh-TW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?</a:t>
            </a:r>
            <a:endParaRPr lang="zh-TW" altLang="en-US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AAB2E51-1AD7-430E-A333-80B610A58273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法教义学的</a:t>
            </a:r>
            <a:endParaRPr lang="en-US" altLang="zh-CN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Kaiti TC"/>
              </a:rPr>
              <a:t>「科学性」</a:t>
            </a:r>
            <a:endParaRPr lang="zh-TW" altLang="en-US" sz="5400" dirty="0">
              <a:solidFill>
                <a:schemeClr val="tx2"/>
              </a:solidFill>
              <a:latin typeface="Calibri" panose="020F0502020204030204" pitchFamily="34" charset="0"/>
              <a:ea typeface="標楷體" panose="03000509000000000000" pitchFamily="65" charset="-120"/>
              <a:cs typeface="Kaiti TC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79F97CE-F987-4FBD-BCFA-71A8E5AE1E73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1268413"/>
            <a:ext cx="9144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5400" dirty="0">
                <a:solidFill>
                  <a:schemeClr val="tx2"/>
                </a:solidFill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14</a:t>
            </a:r>
            <a:r>
              <a:rPr lang="zh-TW" altLang="en-US" sz="5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 TC"/>
              </a:rPr>
              <a:t>世纪的欧洲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F17CF9F-95AC-46B0-92C4-AE1E0C1560C6}" type="slidenum">
              <a:rPr kumimoji="1" lang="en-US" altLang="zh-TW" sz="1600" b="1" smtClean="0">
                <a:solidFill>
                  <a:schemeClr val="bg1"/>
                </a:solidFill>
                <a:latin typeface="Calibri" panose="020F0502020204030204" pitchFamily="34" charset="0"/>
                <a:ea typeface="Kaiti TC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kumimoji="1" lang="en-US" altLang="zh-TW" sz="1600" b="1" dirty="0">
              <a:solidFill>
                <a:schemeClr val="bg1"/>
              </a:solidFill>
              <a:latin typeface="Calibri" panose="020F0502020204030204" pitchFamily="34" charset="0"/>
              <a:ea typeface="Kaiti TC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841</Words>
  <Application>Microsoft Office PowerPoint</Application>
  <PresentationFormat>全屏显示(4:3)</PresentationFormat>
  <Paragraphs>175</Paragraphs>
  <Slides>45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Diseño predeterminado</vt:lpstr>
      <vt:lpstr>幻灯片 1</vt:lpstr>
      <vt:lpstr>法律作为一门学问</vt:lpstr>
      <vt:lpstr>大纲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差异不在法源，而在方法定位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第一届唐奖法治奖得主</vt:lpstr>
      <vt:lpstr>第二届唐奖法治奖得主</vt:lpstr>
      <vt:lpstr>幻灯片 45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linli</cp:lastModifiedBy>
  <cp:revision>773</cp:revision>
  <dcterms:created xsi:type="dcterms:W3CDTF">2010-05-23T14:28:12Z</dcterms:created>
  <dcterms:modified xsi:type="dcterms:W3CDTF">2016-12-21T09:03:57Z</dcterms:modified>
</cp:coreProperties>
</file>